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3"/>
  </p:notesMasterIdLst>
  <p:sldIdLst>
    <p:sldId id="256" r:id="rId3"/>
    <p:sldId id="266" r:id="rId4"/>
    <p:sldId id="258" r:id="rId5"/>
    <p:sldId id="263" r:id="rId6"/>
    <p:sldId id="264" r:id="rId7"/>
    <p:sldId id="269" r:id="rId8"/>
    <p:sldId id="268" r:id="rId9"/>
    <p:sldId id="270" r:id="rId10"/>
    <p:sldId id="272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3888F-CCFE-43CC-B527-DCB6A97F5CDE}" v="438" dt="2018-08-23T21:39:01.641"/>
    <p1510:client id="{D12C7B1F-723C-4D76-888E-377C2F6DE8D0}" v="575" dt="2018-08-23T21:38:50.241"/>
    <p1510:client id="{00910B5E-F036-46D7-8F24-BC073E75DDDE}" v="287" dt="2018-08-23T21:33:51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/>
    <p:restoredTop sz="94586"/>
  </p:normalViewPr>
  <p:slideViewPr>
    <p:cSldViewPr>
      <p:cViewPr varScale="1">
        <p:scale>
          <a:sx n="63" d="100"/>
          <a:sy n="63" d="100"/>
        </p:scale>
        <p:origin x="77" y="4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BF44A-8621-4978-A885-1F2EF9D2556A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DC2E4-DF52-4AD7-A1B3-7A5F19D98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4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echnology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EB347CE3-A60E-4C83-8ABD-30B3D2E1A2C4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1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ED150C-D3CE-4599-BB67-57E38A07B39A}" type="datetime1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B14507-150E-4BA1-84FD-1066A1242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Morton@uts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om101@my.utsa.edu" TargetMode="External"/><Relationship Id="rId2" Type="http://schemas.openxmlformats.org/officeDocument/2006/relationships/hyperlink" Target="mailto:rrm701@my.utsa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botics.utsa@gmail.com" TargetMode="External"/><Relationship Id="rId5" Type="http://schemas.openxmlformats.org/officeDocument/2006/relationships/hyperlink" Target="mailto:pwj365@gmail.com" TargetMode="External"/><Relationship Id="rId4" Type="http://schemas.openxmlformats.org/officeDocument/2006/relationships/hyperlink" Target="mailto:hkn.utsa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UTSA Student Branch</a:t>
            </a:r>
            <a:br>
              <a:rPr lang="en-US" sz="4000">
                <a:ea typeface="Verdana"/>
                <a:cs typeface="Verdana"/>
              </a:rPr>
            </a:br>
            <a:br>
              <a:rPr lang="en-US" sz="4000">
                <a:ea typeface="Verdana"/>
                <a:cs typeface="Verdana"/>
              </a:rPr>
            </a:br>
            <a:r>
              <a:rPr lang="en-US" sz="4000" dirty="0"/>
              <a:t>Phase I Funding</a:t>
            </a:r>
            <a:br>
              <a:rPr lang="en-US" sz="4000">
                <a:ea typeface="Verdana"/>
                <a:cs typeface="Verdana"/>
              </a:rPr>
            </a:br>
            <a:r>
              <a:rPr lang="en-US" sz="4000" dirty="0"/>
              <a:t>Fall </a:t>
            </a:r>
            <a:r>
              <a:rPr lang="en-US" sz="4000"/>
              <a:t>2018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588" y="3962400"/>
            <a:ext cx="4519612" cy="914400"/>
          </a:xfrm>
        </p:spPr>
        <p:txBody>
          <a:bodyPr/>
          <a:lstStyle/>
          <a:p>
            <a:r>
              <a:rPr lang="en-US" sz="1800" dirty="0"/>
              <a:t>IEEE Central Texas Section</a:t>
            </a:r>
          </a:p>
          <a:p>
            <a:r>
              <a:rPr lang="en-US" sz="1800"/>
              <a:t>August 25</a:t>
            </a:r>
            <a:r>
              <a:rPr lang="en-US" sz="1800" dirty="0"/>
              <a:t>, </a:t>
            </a:r>
            <a:r>
              <a:rPr lang="en-US" sz="1800"/>
              <a:t>2018</a:t>
            </a:r>
            <a:endParaRPr lang="en-US" sz="1800">
              <a:ea typeface="Verdana"/>
              <a:cs typeface="Verdana"/>
            </a:endParaRPr>
          </a:p>
          <a:p>
            <a:r>
              <a:rPr lang="en-US" sz="1800" dirty="0"/>
              <a:t>San Marcos, Texas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6172200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Branch Advisor: </a:t>
            </a:r>
            <a:r>
              <a:rPr lang="en-US" sz="1600" dirty="0"/>
              <a:t>Dr. Paul Morton</a:t>
            </a:r>
            <a:r>
              <a:rPr lang="en-US" sz="1600" b="1" dirty="0"/>
              <a:t> </a:t>
            </a:r>
            <a:r>
              <a:rPr lang="en-US" sz="1600" dirty="0"/>
              <a:t>-</a:t>
            </a:r>
            <a:r>
              <a:rPr lang="en-US" sz="1600" b="1" dirty="0"/>
              <a:t> </a:t>
            </a:r>
            <a:r>
              <a:rPr lang="en-US" sz="1600" b="1" dirty="0">
                <a:hlinkClick r:id="rId2"/>
              </a:rPr>
              <a:t>Paul.Morton@utsa.edu</a:t>
            </a:r>
            <a:r>
              <a:rPr lang="en-US" sz="1600" b="1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447800"/>
          </a:xfrm>
        </p:spPr>
        <p:txBody>
          <a:bodyPr/>
          <a:lstStyle/>
          <a:p>
            <a:pPr algn="ctr"/>
            <a:r>
              <a:rPr lang="en-US" sz="3600" dirty="0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Branch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524000"/>
          </a:xfrm>
        </p:spPr>
        <p:txBody>
          <a:bodyPr/>
          <a:lstStyle/>
          <a:p>
            <a:r>
              <a:rPr lang="en-US" sz="2000" dirty="0"/>
              <a:t>Largest active student engineering organization at UTSA</a:t>
            </a:r>
          </a:p>
          <a:p>
            <a:r>
              <a:rPr lang="en-US" sz="2000" dirty="0"/>
              <a:t>Integral part of College of Engineering student activities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Leadership Team: (14 officers)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88585"/>
              </p:ext>
            </p:extLst>
          </p:nvPr>
        </p:nvGraphicFramePr>
        <p:xfrm>
          <a:off x="716902" y="2861389"/>
          <a:ext cx="7665930" cy="3058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7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Position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Name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Email Address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i="1"/>
                        <a:t>Chairman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Jessica Vaquera 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hlinkClick r:id="rId2"/>
                        </a:rPr>
                        <a:t>rrm701@my.utsa.edu</a:t>
                      </a:r>
                      <a:endParaRPr lang="en-US">
                        <a:hlinkClick r:id="rId2"/>
                      </a:endParaRP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2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i="1"/>
                        <a:t>Vice</a:t>
                      </a:r>
                      <a:r>
                        <a:rPr lang="en-US" sz="1200" i="1" baseline="0"/>
                        <a:t> Chairman</a:t>
                      </a:r>
                      <a:endParaRPr lang="en-US" sz="1200" i="1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Josue Alcaraz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Verdana"/>
                          <a:hlinkClick r:id="rId3"/>
                        </a:rPr>
                        <a:t>vom101@my.utsa.edu</a:t>
                      </a:r>
                    </a:p>
                    <a:p>
                      <a:pPr lvl="0" algn="l">
                        <a:buNone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i="1"/>
                        <a:t>HKN President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Michael Palacios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hlinkClick r:id="rId4"/>
                        </a:rPr>
                        <a:t>hkn.utsa@gmail.com</a:t>
                      </a:r>
                      <a:endParaRPr lang="en-US" sz="1200"/>
                    </a:p>
                    <a:p>
                      <a:pPr>
                        <a:buNone/>
                      </a:pPr>
                      <a:endParaRPr lang="en-US" sz="120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9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i="1"/>
                        <a:t>HKN Vice President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Allen Herrera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hlinkClick r:id="rId5"/>
                        </a:rPr>
                        <a:t>pwj365@gmail.com</a:t>
                      </a:r>
                      <a:endParaRPr lang="en-US" sz="1200"/>
                    </a:p>
                    <a:p>
                      <a:pPr>
                        <a:buNone/>
                      </a:pPr>
                      <a:endParaRPr lang="en-US" sz="120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2415855182"/>
                  </a:ext>
                </a:extLst>
              </a:tr>
              <a:tr h="5876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i="1"/>
                        <a:t>Robotics Chairman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Alexander Ibarra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hlinkClick r:id="rId6"/>
                        </a:rPr>
                        <a:t>robotics.utsa@gmail.com</a:t>
                      </a:r>
                      <a:endParaRPr lang="en-US" sz="120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80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Utilization of CTS Funding</a:t>
            </a:r>
            <a:br>
              <a:rPr lang="en-US">
                <a:ea typeface="Verdana"/>
                <a:cs typeface="Verdana"/>
              </a:rPr>
            </a:br>
            <a:r>
              <a:rPr lang="en-US" sz="1800" dirty="0"/>
              <a:t>Phase I &amp; II Funding accomplishments from </a:t>
            </a:r>
            <a:r>
              <a:rPr lang="en-US" sz="1800"/>
              <a:t>2018</a:t>
            </a:r>
            <a:r>
              <a:rPr lang="en-US" sz="18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057400"/>
          </a:xfrm>
        </p:spPr>
        <p:txBody>
          <a:bodyPr anchor="ctr"/>
          <a:lstStyle/>
          <a:p>
            <a:r>
              <a:rPr lang="en-US" sz="2000" dirty="0"/>
              <a:t>Student Interest Groups (R5 Robotics) [$800]</a:t>
            </a:r>
          </a:p>
          <a:p>
            <a:endParaRPr lang="en-US" sz="2000" dirty="0"/>
          </a:p>
          <a:p>
            <a:r>
              <a:rPr lang="en-US" sz="2000" dirty="0"/>
              <a:t>Social Engagement (Student Branch) [$200]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Goals</a:t>
            </a:r>
            <a:br>
              <a:rPr lang="en-US">
                <a:ea typeface="Verdana"/>
                <a:cs typeface="Verdana"/>
              </a:rPr>
            </a:br>
            <a:r>
              <a:rPr lang="en-US" sz="1800" dirty="0"/>
              <a:t>Requested amount for Phase I </a:t>
            </a:r>
            <a:r>
              <a:rPr lang="en-US" sz="1800"/>
              <a:t>2018</a:t>
            </a:r>
            <a:r>
              <a:rPr lang="en-US" sz="1800" dirty="0"/>
              <a:t>: $1000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/>
              <a:t>Region5 Robotics Competition [$500]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HKN Workshops</a:t>
            </a:r>
            <a:r>
              <a:rPr lang="en-US" sz="2000"/>
              <a:t> </a:t>
            </a:r>
            <a:r>
              <a:rPr lang="en-US" sz="2000" dirty="0"/>
              <a:t>[$200]</a:t>
            </a:r>
            <a:endParaRPr lang="en-US" sz="2000">
              <a:ea typeface="Verdana"/>
              <a:cs typeface="Verdana"/>
            </a:endParaRPr>
          </a:p>
          <a:p>
            <a:pPr>
              <a:lnSpc>
                <a:spcPct val="200000"/>
              </a:lnSpc>
            </a:pPr>
            <a:r>
              <a:rPr lang="en-US" sz="2000"/>
              <a:t>Robotics Automation Society Workshops</a:t>
            </a:r>
            <a:r>
              <a:rPr lang="en-US" sz="2000" dirty="0"/>
              <a:t> [$300]</a:t>
            </a:r>
            <a:endParaRPr lang="en-US" sz="200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439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/>
              <a:t>Region5 Conference</a:t>
            </a:r>
          </a:p>
          <a:p>
            <a:pPr lvl="1">
              <a:lnSpc>
                <a:spcPct val="200000"/>
              </a:lnSpc>
            </a:pPr>
            <a:r>
              <a:rPr lang="en-US" sz="1800" dirty="0">
                <a:ea typeface="Verdana"/>
                <a:cs typeface="Verdana"/>
              </a:rPr>
              <a:t>Compete in R5 Robotics competition</a:t>
            </a:r>
          </a:p>
          <a:p>
            <a:pPr lvl="1">
              <a:lnSpc>
                <a:spcPct val="200000"/>
              </a:lnSpc>
            </a:pPr>
            <a:r>
              <a:rPr lang="en-US" sz="1800" dirty="0">
                <a:ea typeface="Verdana"/>
                <a:cs typeface="Verdana"/>
              </a:rPr>
              <a:t>Increase student presence at conference (~25 attendees)</a:t>
            </a:r>
            <a:endParaRPr lang="en-US">
              <a:ea typeface="Verdana"/>
              <a:cs typeface="Verdana"/>
            </a:endParaRPr>
          </a:p>
          <a:p>
            <a:pPr>
              <a:lnSpc>
                <a:spcPct val="200000"/>
              </a:lnSpc>
              <a:buChar char="•"/>
            </a:pPr>
            <a:r>
              <a:rPr lang="en-US" sz="2000" b="1" dirty="0">
                <a:ea typeface="Verdana"/>
                <a:cs typeface="Verdana"/>
              </a:rPr>
              <a:t>FE Workshop</a:t>
            </a:r>
          </a:p>
          <a:p>
            <a:pPr lvl="1">
              <a:lnSpc>
                <a:spcPct val="200000"/>
              </a:lnSpc>
            </a:pPr>
            <a:r>
              <a:rPr lang="en-US" sz="1800" dirty="0">
                <a:ea typeface="Verdana"/>
                <a:cs typeface="Verdana"/>
              </a:rPr>
              <a:t>Prepare students for the FE Exam</a:t>
            </a:r>
            <a:endParaRPr lang="en-US" sz="1800" b="1" dirty="0">
              <a:ea typeface="Verdana"/>
              <a:cs typeface="Verdana"/>
            </a:endParaRPr>
          </a:p>
          <a:p>
            <a:pPr lvl="1">
              <a:lnSpc>
                <a:spcPct val="200000"/>
              </a:lnSpc>
            </a:pPr>
            <a:r>
              <a:rPr lang="en-US" sz="1800">
                <a:ea typeface="Verdana"/>
                <a:cs typeface="Verdana"/>
              </a:rPr>
              <a:t>Bring speakers from industry to give insight for students.</a:t>
            </a:r>
            <a:endParaRPr lang="en-US" sz="1800" dirty="0">
              <a:ea typeface="Verdana"/>
              <a:cs typeface="Verdana"/>
            </a:endParaRPr>
          </a:p>
          <a:p>
            <a:pPr lvl="1">
              <a:lnSpc>
                <a:spcPct val="200000"/>
              </a:lnSpc>
            </a:pPr>
            <a:endParaRPr lang="en-US" sz="1600" dirty="0">
              <a:ea typeface="Verdana"/>
              <a:cs typeface="Verdana"/>
            </a:endParaRPr>
          </a:p>
          <a:p>
            <a:pPr lvl="1">
              <a:lnSpc>
                <a:spcPct val="200000"/>
              </a:lnSpc>
            </a:pPr>
            <a:endParaRPr lang="en-US" sz="1600" dirty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6672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dirty="0"/>
              <a:t>Robotics Student Interest Group [$500]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620000" cy="4114800"/>
          </a:xfrm>
        </p:spPr>
        <p:txBody>
          <a:bodyPr/>
          <a:lstStyle/>
          <a:p>
            <a:r>
              <a:rPr lang="en-US" sz="2000" b="1" dirty="0"/>
              <a:t>Current Standing</a:t>
            </a:r>
            <a:endParaRPr lang="en-US" sz="2400" dirty="0"/>
          </a:p>
          <a:p>
            <a:pPr lvl="1"/>
            <a:endParaRPr lang="en-US" sz="1600" dirty="0">
              <a:ea typeface="Verdana"/>
              <a:cs typeface="Verdana"/>
            </a:endParaRPr>
          </a:p>
          <a:p>
            <a:pPr lvl="1"/>
            <a:r>
              <a:rPr lang="en-US" sz="1600" dirty="0"/>
              <a:t>Primarily focused on Region5 competition</a:t>
            </a:r>
            <a:r>
              <a:rPr lang="en-US" sz="1600" dirty="0">
                <a:ea typeface="Verdana"/>
                <a:cs typeface="Verdana"/>
              </a:rPr>
              <a:t> 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Holding workshops to teach members </a:t>
            </a:r>
            <a:r>
              <a:rPr lang="en-US" sz="1600" dirty="0">
                <a:ea typeface="Verdana"/>
                <a:cs typeface="Verdana"/>
              </a:rPr>
              <a:t>Python, Linux, ROS and OpenCV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>
                <a:ea typeface="Verdana"/>
                <a:cs typeface="Verdana"/>
              </a:rPr>
              <a:t>Collaboration with Brandeis High School to recruit new members and prepare high schoolers for careers in robotics</a:t>
            </a:r>
          </a:p>
        </p:txBody>
      </p:sp>
    </p:spTree>
    <p:extLst>
      <p:ext uri="{BB962C8B-B14F-4D97-AF65-F5344CB8AC3E}">
        <p14:creationId xmlns:p14="http://schemas.microsoft.com/office/powerpoint/2010/main" val="78801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4EB5C-4A87-4795-A5FC-8DAE080B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HKN Student Interest Group [$200]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D433B-5E67-481F-ADF1-84573306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sz="2000" b="1" dirty="0"/>
              <a:t>Soldering Workshop</a:t>
            </a:r>
            <a:endParaRPr lang="en-US" sz="2000" dirty="0"/>
          </a:p>
          <a:p>
            <a:pPr lvl="1"/>
            <a:r>
              <a:rPr lang="en-US" sz="1600" dirty="0"/>
              <a:t>18 soldering stations in need of maintenance</a:t>
            </a:r>
          </a:p>
          <a:p>
            <a:pPr lvl="1"/>
            <a:r>
              <a:rPr lang="en-US" sz="1600" dirty="0"/>
              <a:t>Serve 100+ students annually</a:t>
            </a:r>
          </a:p>
          <a:p>
            <a:endParaRPr lang="en-US" sz="2400" dirty="0"/>
          </a:p>
          <a:p>
            <a:r>
              <a:rPr lang="en-US" sz="2000" b="1" dirty="0"/>
              <a:t>Industry Speaking Events</a:t>
            </a:r>
            <a:endParaRPr lang="en-US" sz="2000" dirty="0"/>
          </a:p>
          <a:p>
            <a:pPr lvl="1"/>
            <a:r>
              <a:rPr lang="en-US" sz="1600" dirty="0"/>
              <a:t>Professional Networking</a:t>
            </a:r>
          </a:p>
          <a:p>
            <a:pPr lvl="1"/>
            <a:r>
              <a:rPr lang="en-US" sz="1600" dirty="0"/>
              <a:t>Membership Benefits</a:t>
            </a:r>
          </a:p>
          <a:p>
            <a:pPr lvl="1"/>
            <a:r>
              <a:rPr lang="en-US" sz="1600" dirty="0"/>
              <a:t>Cohosting two events with Tau Beta Pi</a:t>
            </a:r>
          </a:p>
          <a:p>
            <a:pPr lvl="1"/>
            <a:endParaRPr lang="en-US" sz="1600" dirty="0"/>
          </a:p>
          <a:p>
            <a:r>
              <a:rPr lang="en-US" sz="1800" b="1" dirty="0"/>
              <a:t>Highschool Outreach </a:t>
            </a:r>
          </a:p>
          <a:p>
            <a:pPr lvl="1"/>
            <a:r>
              <a:rPr lang="en-US" sz="1600" dirty="0"/>
              <a:t>Hosting soldering workshops for 20+ students </a:t>
            </a:r>
          </a:p>
          <a:p>
            <a:endParaRPr lang="en-US" sz="1800" dirty="0"/>
          </a:p>
          <a:p>
            <a:pPr lvl="1"/>
            <a:endParaRPr lang="en-US" sz="16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190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6D380D-B586-4C3E-BB03-924DA4CC7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4048095" cy="2274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7EECBF-817F-4794-9708-D8214189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21" y="1447800"/>
            <a:ext cx="4084674" cy="2298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5608F2-491C-4CA0-8245-1168B87E6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86200"/>
            <a:ext cx="4061352" cy="2289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45874B-6BB5-497A-9F91-B53617C18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07531"/>
            <a:ext cx="4087395" cy="23003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B54EB5C-4A87-4795-A5FC-8DAE080B27CF}"/>
              </a:ext>
            </a:extLst>
          </p:cNvPr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9pPr>
          </a:lstStyle>
          <a:p>
            <a:r>
              <a:rPr lang="en-US" sz="2600" dirty="0"/>
              <a:t>HKN Soldering Workshop</a:t>
            </a:r>
            <a:endParaRPr lang="en-US" sz="2600" kern="0" dirty="0"/>
          </a:p>
        </p:txBody>
      </p:sp>
    </p:spTree>
    <p:extLst>
      <p:ext uri="{BB962C8B-B14F-4D97-AF65-F5344CB8AC3E}">
        <p14:creationId xmlns:p14="http://schemas.microsoft.com/office/powerpoint/2010/main" val="97971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Goals</a:t>
            </a:r>
            <a:br>
              <a:rPr lang="en-US">
                <a:ea typeface="Verdana"/>
                <a:cs typeface="Verdana"/>
              </a:rPr>
            </a:br>
            <a:r>
              <a:rPr lang="en-US" sz="1800"/>
              <a:t>Requested amount for Phase II 2018: $1500+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/>
              <a:t>Region5 Robotics Competition [$1000+]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IEEE</a:t>
            </a:r>
            <a:r>
              <a:rPr lang="en-US" sz="2000" dirty="0">
                <a:ea typeface="Verdana"/>
                <a:cs typeface="Verdana"/>
              </a:rPr>
              <a:t> </a:t>
            </a:r>
            <a:r>
              <a:rPr lang="en-US" sz="2000">
                <a:ea typeface="Verdana"/>
                <a:cs typeface="Verdana"/>
              </a:rPr>
              <a:t>Promotional Materials</a:t>
            </a:r>
            <a:r>
              <a:rPr lang="en-US" sz="2000" dirty="0">
                <a:ea typeface="Verdana"/>
                <a:cs typeface="Verdana"/>
              </a:rPr>
              <a:t> </a:t>
            </a:r>
            <a:r>
              <a:rPr lang="en-US" sz="2000">
                <a:ea typeface="Verdana"/>
                <a:cs typeface="Verdana"/>
              </a:rPr>
              <a:t>[$200</a:t>
            </a:r>
            <a:r>
              <a:rPr lang="en-US" sz="2000" dirty="0">
                <a:ea typeface="Verdana"/>
                <a:cs typeface="Verdana"/>
              </a:rPr>
              <a:t>+]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ea typeface="Verdana"/>
                <a:cs typeface="Verdana"/>
              </a:rPr>
              <a:t>HKN workshops[$200]</a:t>
            </a:r>
          </a:p>
          <a:p>
            <a:pPr>
              <a:lnSpc>
                <a:spcPct val="200000"/>
              </a:lnSpc>
            </a:pPr>
            <a:endParaRPr lang="en-US" sz="2000" dirty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58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234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Theme1</vt:lpstr>
      <vt:lpstr>IEEE_customSlides</vt:lpstr>
      <vt:lpstr>UTSA Student Branch  Phase I Funding Fall 2018</vt:lpstr>
      <vt:lpstr>Student Branch Overview</vt:lpstr>
      <vt:lpstr>Past Utilization of CTS Funding Phase I &amp; II Funding accomplishments from 2018:</vt:lpstr>
      <vt:lpstr>Branch Goals Requested amount for Phase I 2018: $1000</vt:lpstr>
      <vt:lpstr>Branch Goals</vt:lpstr>
      <vt:lpstr>Robotics Student Interest Group [$500]</vt:lpstr>
      <vt:lpstr>HKN Student Interest Group [$200]</vt:lpstr>
      <vt:lpstr>PowerPoint Presentation</vt:lpstr>
      <vt:lpstr>Branch Goals Requested amount for Phase II 2018: $1500+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Rezn</dc:creator>
  <cp:lastModifiedBy>Allen Herrera</cp:lastModifiedBy>
  <cp:revision>89</cp:revision>
  <dcterms:created xsi:type="dcterms:W3CDTF">1601-01-01T00:00:00Z</dcterms:created>
  <dcterms:modified xsi:type="dcterms:W3CDTF">2018-08-23T21:59:22Z</dcterms:modified>
</cp:coreProperties>
</file>